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Darker Grotesque"/>
      <p:regular r:id="rId15"/>
      <p:bold r:id="rId16"/>
    </p:embeddedFont>
    <p:embeddedFont>
      <p:font typeface="Archiv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chiv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arkerGrotesque-regular.fntdata"/><Relationship Id="rId14" Type="http://schemas.openxmlformats.org/officeDocument/2006/relationships/slide" Target="slides/slide9.xml"/><Relationship Id="rId17" Type="http://schemas.openxmlformats.org/officeDocument/2006/relationships/font" Target="fonts/Archivo-regular.fntdata"/><Relationship Id="rId16" Type="http://schemas.openxmlformats.org/officeDocument/2006/relationships/font" Target="fonts/DarkerGrotesque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rchivo-italic.fntdata"/><Relationship Id="rId6" Type="http://schemas.openxmlformats.org/officeDocument/2006/relationships/slide" Target="slides/slide1.xml"/><Relationship Id="rId18" Type="http://schemas.openxmlformats.org/officeDocument/2006/relationships/font" Target="fonts/Archiv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58c22a40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58c22a40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58c22a4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58c22a4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5da18421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5da18421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-get rids of tiering system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</a:t>
            </a:r>
            <a:r>
              <a:rPr lang="en">
                <a:solidFill>
                  <a:schemeClr val="dk1"/>
                </a:solidFill>
              </a:rPr>
              <a:t>prevents states from hitting their price targeting points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-currently under bead states are allowed to state rate and price goals to companies, HR 1870 would bar states from being able to do this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-goal of HR, speed up </a:t>
            </a:r>
            <a:r>
              <a:rPr lang="en"/>
              <a:t>deployment</a:t>
            </a:r>
            <a:r>
              <a:rPr lang="en"/>
              <a:t> - </a:t>
            </a:r>
            <a:r>
              <a:rPr lang="en"/>
              <a:t>given</a:t>
            </a:r>
            <a:r>
              <a:rPr lang="en"/>
              <a:t> money to technologies that could be deployed quicker,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3c1e9057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3c1e9057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3c1e9057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3c1e9057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3c1e9057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3c1e9057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3c1e9057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3c1e9057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3c1e9057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3c1e9057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EEEEEE"/>
            </a:gs>
            <a:gs pos="100000">
              <a:srgbClr val="E4E3E3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cpuc.ca.gov/-/media/cpuc-website/divisions/communications-division/documents/broadband-implementation-for-california/bead/bead-program-evalutation.pdf" TargetMode="External"/><Relationship Id="rId4" Type="http://schemas.openxmlformats.org/officeDocument/2006/relationships/hyperlink" Target="https://www.marketresearchforecast.com/reports/satellite-internet-market-5124" TargetMode="External"/><Relationship Id="rId5" Type="http://schemas.openxmlformats.org/officeDocument/2006/relationships/hyperlink" Target="https://www.benton.org/blog/house-republicans-propose-changes-bead-program" TargetMode="External"/><Relationship Id="rId6" Type="http://schemas.openxmlformats.org/officeDocument/2006/relationships/hyperlink" Target="https://matsui.house.gov/media/press-releases/matsui-applauds-milestone-californias-broadband-equity-access-and-deployment" TargetMode="External"/><Relationship Id="rId7" Type="http://schemas.openxmlformats.org/officeDocument/2006/relationships/hyperlink" Target="https://www.fortunebusinessinsights.com/satellite-internet-market-109242" TargetMode="External"/><Relationship Id="rId8" Type="http://schemas.openxmlformats.org/officeDocument/2006/relationships/hyperlink" Target="https://www.beyondtelecomlawblog.com/bead-reform-raises-a-number-of-policy-issues-and-potentially-adds-dela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1302300" cy="12606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 rot="10800000">
            <a:off x="7841700" y="3882900"/>
            <a:ext cx="1302300" cy="12606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175500" y="190200"/>
            <a:ext cx="8793000" cy="4763100"/>
          </a:xfrm>
          <a:prstGeom prst="rect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Decision Memo</a:t>
            </a:r>
            <a:endParaRPr b="1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for Rep. Matsui</a:t>
            </a:r>
            <a:endParaRPr b="1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Lauren Lee, Alex Amadeo-Ranch, Daron Kaloustian, </a:t>
            </a:r>
            <a:endParaRPr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Taly Juarez, Nicholas Meshcheryakov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85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Summary of BEAD and H.R. 1870</a:t>
            </a:r>
            <a:endParaRPr b="1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3806079" y="1131545"/>
            <a:ext cx="5026233" cy="3783414"/>
            <a:chOff x="2428875" y="1057900"/>
            <a:chExt cx="4286400" cy="3027700"/>
          </a:xfrm>
        </p:grpSpPr>
        <p:sp>
          <p:nvSpPr>
            <p:cNvPr id="65" name="Google Shape;65;p14"/>
            <p:cNvSpPr/>
            <p:nvPr/>
          </p:nvSpPr>
          <p:spPr>
            <a:xfrm>
              <a:off x="2428875" y="1057900"/>
              <a:ext cx="4286400" cy="924600"/>
            </a:xfrm>
            <a:prstGeom prst="roundRect">
              <a:avLst>
                <a:gd fmla="val 19759" name="adj"/>
              </a:avLst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2428875" y="2109450"/>
              <a:ext cx="4286400" cy="924600"/>
            </a:xfrm>
            <a:prstGeom prst="roundRect">
              <a:avLst>
                <a:gd fmla="val 19759" name="adj"/>
              </a:avLst>
            </a:prstGeom>
            <a:solidFill>
              <a:srgbClr val="ADC2AC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2428875" y="3161000"/>
              <a:ext cx="4286400" cy="924600"/>
            </a:xfrm>
            <a:prstGeom prst="roundRect">
              <a:avLst>
                <a:gd fmla="val 19759" name="adj"/>
              </a:avLst>
            </a:prstGeom>
            <a:solidFill>
              <a:srgbClr val="83AFA8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68" name="Google Shape;68;p14"/>
            <p:cNvSpPr txBox="1"/>
            <p:nvPr/>
          </p:nvSpPr>
          <p:spPr>
            <a:xfrm>
              <a:off x="2490975" y="1119988"/>
              <a:ext cx="1526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rmAutofit/>
            </a:bodyPr>
            <a:lstStyle/>
            <a:p>
              <a:pPr indent="0" lvl="0" marL="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Darker Grotesque"/>
                  <a:ea typeface="Darker Grotesque"/>
                  <a:cs typeface="Darker Grotesque"/>
                  <a:sym typeface="Darker Grotesque"/>
                </a:rPr>
                <a:t>Purpose</a:t>
              </a:r>
              <a:endParaRPr b="1" sz="1800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69" name="Google Shape;69;p14"/>
            <p:cNvSpPr txBox="1"/>
            <p:nvPr/>
          </p:nvSpPr>
          <p:spPr>
            <a:xfrm>
              <a:off x="4629150" y="1120000"/>
              <a:ext cx="20241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73763"/>
                  </a:solidFill>
                </a:rPr>
                <a:t>To expand high-speed internet access by funding planning, infrastructure deployment, and adoption programs, especially in unserved and underserved communities.</a:t>
              </a:r>
              <a:r>
                <a:rPr lang="en" sz="1200">
                  <a:latin typeface="Archivo"/>
                  <a:ea typeface="Archivo"/>
                  <a:cs typeface="Archivo"/>
                  <a:sym typeface="Archivo"/>
                </a:rPr>
                <a:t> </a:t>
              </a:r>
              <a:endParaRPr sz="1200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70" name="Google Shape;70;p14"/>
            <p:cNvSpPr txBox="1"/>
            <p:nvPr/>
          </p:nvSpPr>
          <p:spPr>
            <a:xfrm>
              <a:off x="2490975" y="2171539"/>
              <a:ext cx="1526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rmAutofit/>
            </a:bodyPr>
            <a:lstStyle/>
            <a:p>
              <a:pPr indent="0" lvl="0" marL="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Darker Grotesque"/>
                  <a:ea typeface="Darker Grotesque"/>
                  <a:cs typeface="Darker Grotesque"/>
                  <a:sym typeface="Darker Grotesque"/>
                </a:rPr>
                <a:t>Funding</a:t>
              </a:r>
              <a:endParaRPr b="1" sz="1800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71" name="Google Shape;71;p14"/>
            <p:cNvSpPr txBox="1"/>
            <p:nvPr/>
          </p:nvSpPr>
          <p:spPr>
            <a:xfrm>
              <a:off x="4628940" y="2109440"/>
              <a:ext cx="20241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95000"/>
                </a:lnSpc>
                <a:spcBef>
                  <a:spcPts val="1200"/>
                </a:spcBef>
                <a:spcAft>
                  <a:spcPts val="1200"/>
                </a:spcAft>
                <a:buSzPts val="523"/>
                <a:buNone/>
              </a:pPr>
              <a:r>
                <a:rPr lang="en" sz="1047">
                  <a:solidFill>
                    <a:srgbClr val="073763"/>
                  </a:solidFill>
                </a:rPr>
                <a:t>Allocates $42.45 billion to U.S. states, territories, and D.C.. Funding per state is based on price of implementing broadband technology in the area to unserved and underserved communities.</a:t>
              </a:r>
              <a:endParaRPr sz="475"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72" name="Google Shape;72;p14"/>
            <p:cNvSpPr txBox="1"/>
            <p:nvPr/>
          </p:nvSpPr>
          <p:spPr>
            <a:xfrm>
              <a:off x="2490975" y="3223100"/>
              <a:ext cx="1526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rmAutofit/>
            </a:bodyPr>
            <a:lstStyle/>
            <a:p>
              <a:pPr indent="0" lvl="0" marL="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Darker Grotesque"/>
                  <a:ea typeface="Darker Grotesque"/>
                  <a:cs typeface="Darker Grotesque"/>
                  <a:sym typeface="Darker Grotesque"/>
                </a:rPr>
                <a:t>Priority Areas </a:t>
              </a:r>
              <a:endParaRPr b="1" sz="1800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73" name="Google Shape;73;p14"/>
            <p:cNvSpPr txBox="1"/>
            <p:nvPr/>
          </p:nvSpPr>
          <p:spPr>
            <a:xfrm>
              <a:off x="4629200" y="3223100"/>
              <a:ext cx="20241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95000"/>
                </a:lnSpc>
                <a:spcBef>
                  <a:spcPts val="1200"/>
                </a:spcBef>
                <a:spcAft>
                  <a:spcPts val="1200"/>
                </a:spcAft>
                <a:buSzPts val="605"/>
                <a:buNone/>
              </a:pPr>
              <a:r>
                <a:rPr lang="en" sz="1200">
                  <a:solidFill>
                    <a:srgbClr val="073763"/>
                  </a:solidFill>
                </a:rPr>
                <a:t>Areas with no access to reliable broadband, Underserved areas, High-cost areas where deployment is prohibitively expensive without subsidies.</a:t>
              </a:r>
              <a:endParaRPr sz="1200">
                <a:latin typeface="Archivo"/>
                <a:ea typeface="Archivo"/>
                <a:cs typeface="Archivo"/>
                <a:sym typeface="Archivo"/>
              </a:endParaRPr>
            </a:p>
          </p:txBody>
        </p:sp>
      </p:grpSp>
      <p:sp>
        <p:nvSpPr>
          <p:cNvPr id="74" name="Google Shape;74;p14"/>
          <p:cNvSpPr txBox="1"/>
          <p:nvPr/>
        </p:nvSpPr>
        <p:spPr>
          <a:xfrm>
            <a:off x="160025" y="20459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160025" y="1271250"/>
            <a:ext cx="3543300" cy="3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900">
                <a:solidFill>
                  <a:srgbClr val="073763"/>
                </a:solidFill>
              </a:rPr>
              <a:t>BEAD </a:t>
            </a:r>
            <a:r>
              <a:rPr lang="en" sz="1900">
                <a:solidFill>
                  <a:srgbClr val="073763"/>
                </a:solidFill>
              </a:rPr>
              <a:t>- Broadband Equity, Access, and Deployment program is a federal initiative administered by the National Telecommunications and Information Administration and represents the largest ever investment in broadband infrastructure in the U.S  history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BEAD Broadband Technology Prioritization </a:t>
            </a:r>
            <a:endParaRPr b="1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1" name="Google Shape;81;p15" title="Screenshot 2025-05-06 at 3.47.1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8050"/>
            <a:ext cx="9144000" cy="3288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H.R. 1870 (aka Speed for BEAD act)</a:t>
            </a:r>
            <a:endParaRPr b="1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3287148" y="1283291"/>
            <a:ext cx="5723100" cy="1574400"/>
          </a:xfrm>
          <a:prstGeom prst="roundRect">
            <a:avLst>
              <a:gd fmla="val 19759" name="adj"/>
            </a:avLst>
          </a:prstGeom>
          <a:solidFill>
            <a:srgbClr val="FFFFFF"/>
          </a:solidFill>
          <a:ln cap="flat" cmpd="sng" w="21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4925" lIns="104925" spcFirstLastPara="1" rIns="104925" wrap="square" tIns="104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6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3264250" y="2965253"/>
            <a:ext cx="5769000" cy="1530600"/>
          </a:xfrm>
          <a:prstGeom prst="roundRect">
            <a:avLst>
              <a:gd fmla="val 19759" name="adj"/>
            </a:avLst>
          </a:prstGeom>
          <a:solidFill>
            <a:srgbClr val="83AFA8"/>
          </a:solidFill>
          <a:ln cap="flat" cmpd="sng" w="21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4925" lIns="104925" spcFirstLastPara="1" rIns="104925" wrap="square" tIns="104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6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399918" y="647650"/>
            <a:ext cx="2054400" cy="28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4925" lIns="104925" spcFirstLastPara="1" rIns="104925" wrap="square" tIns="104925">
            <a:norm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66">
                <a:latin typeface="Darker Grotesque"/>
                <a:ea typeface="Darker Grotesque"/>
                <a:cs typeface="Darker Grotesque"/>
                <a:sym typeface="Darker Grotesque"/>
              </a:rPr>
              <a:t>Funding Changes</a:t>
            </a:r>
            <a:endParaRPr b="1" sz="2066">
              <a:solidFill>
                <a:srgbClr val="000000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454225" y="1768632"/>
            <a:ext cx="35418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4925" lIns="104925" spcFirstLastPara="1" rIns="104925" wrap="square" tIns="104925">
            <a:noAutofit/>
          </a:bodyPr>
          <a:lstStyle/>
          <a:p>
            <a:pPr indent="0" lvl="0" marL="0" rtl="0" algn="l">
              <a:spcBef>
                <a:spcPts val="1377"/>
              </a:spcBef>
              <a:spcAft>
                <a:spcPts val="0"/>
              </a:spcAft>
              <a:buNone/>
            </a:pPr>
            <a:r>
              <a:rPr lang="en" sz="1033">
                <a:solidFill>
                  <a:srgbClr val="073763"/>
                </a:solidFill>
              </a:rPr>
              <a:t>Utilizes the existing $42.45 billion from the BEAD program but changes how funds can be used and limits reallocation of unused funds.</a:t>
            </a:r>
            <a:endParaRPr sz="1033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1377"/>
              </a:spcBef>
              <a:spcAft>
                <a:spcPts val="0"/>
              </a:spcAft>
              <a:buNone/>
            </a:pPr>
            <a:r>
              <a:rPr lang="en" sz="1033">
                <a:solidFill>
                  <a:srgbClr val="073763"/>
                </a:solidFill>
              </a:rPr>
              <a:t>Eliminates tiering system that currently gives priority to fiber over other technologies.</a:t>
            </a:r>
            <a:endParaRPr sz="1033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1377"/>
              </a:spcBef>
              <a:spcAft>
                <a:spcPts val="0"/>
              </a:spcAft>
              <a:buNone/>
            </a:pPr>
            <a:r>
              <a:rPr lang="en" sz="1033">
                <a:solidFill>
                  <a:srgbClr val="073763"/>
                </a:solidFill>
              </a:rPr>
              <a:t>Bars states from giving priority to companies that can </a:t>
            </a:r>
            <a:r>
              <a:rPr lang="en" sz="1033">
                <a:solidFill>
                  <a:srgbClr val="073763"/>
                </a:solidFill>
              </a:rPr>
              <a:t>achieve</a:t>
            </a:r>
            <a:r>
              <a:rPr lang="en" sz="1033">
                <a:solidFill>
                  <a:srgbClr val="073763"/>
                </a:solidFill>
              </a:rPr>
              <a:t> rates and prices set by the states.</a:t>
            </a:r>
            <a:endParaRPr sz="1033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33">
              <a:solidFill>
                <a:srgbClr val="073763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399918" y="2965255"/>
            <a:ext cx="20544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4925" lIns="104925" spcFirstLastPara="1" rIns="104925" wrap="square" tIns="104925">
            <a:norm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66">
                <a:latin typeface="Darker Grotesque"/>
                <a:ea typeface="Darker Grotesque"/>
                <a:cs typeface="Darker Grotesque"/>
                <a:sym typeface="Darker Grotesque"/>
              </a:rPr>
              <a:t>Objectives</a:t>
            </a:r>
            <a:endParaRPr b="1" sz="2066">
              <a:solidFill>
                <a:srgbClr val="000000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075197" y="2899659"/>
            <a:ext cx="37917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4925" lIns="104925" spcFirstLastPara="1" rIns="104925" wrap="square" tIns="104925">
            <a:noAutofit/>
          </a:bodyPr>
          <a:lstStyle/>
          <a:p>
            <a:pPr indent="0" lvl="0" marL="1049534" rtl="0" algn="l">
              <a:spcBef>
                <a:spcPts val="1377"/>
              </a:spcBef>
              <a:spcAft>
                <a:spcPts val="0"/>
              </a:spcAft>
              <a:buNone/>
            </a:pPr>
            <a:r>
              <a:rPr lang="en" sz="1377">
                <a:solidFill>
                  <a:srgbClr val="073763"/>
                </a:solidFill>
              </a:rPr>
              <a:t>Speed up deployment by eliminating </a:t>
            </a:r>
            <a:r>
              <a:rPr lang="en" sz="1377">
                <a:solidFill>
                  <a:srgbClr val="073763"/>
                </a:solidFill>
              </a:rPr>
              <a:t>funding</a:t>
            </a:r>
            <a:r>
              <a:rPr lang="en" sz="1377">
                <a:solidFill>
                  <a:srgbClr val="073763"/>
                </a:solidFill>
              </a:rPr>
              <a:t> requirements. Remove weighting that is viewed as unfair to certain technologies.</a:t>
            </a:r>
            <a:endParaRPr sz="872">
              <a:solidFill>
                <a:srgbClr val="073763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64250" y="1660500"/>
            <a:ext cx="30000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900">
                <a:solidFill>
                  <a:srgbClr val="073763"/>
                </a:solidFill>
              </a:rPr>
              <a:t>H.R. 1870 - </a:t>
            </a:r>
            <a:r>
              <a:rPr lang="en" sz="1900">
                <a:solidFill>
                  <a:srgbClr val="073763"/>
                </a:solidFill>
              </a:rPr>
              <a:t>Speed for BEAD act aims to streamline the program by eliminating certain BEAD requirements. </a:t>
            </a:r>
            <a:endParaRPr sz="19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Option 1 - Vote for H.R. 1870</a:t>
            </a:r>
            <a:endParaRPr b="1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11700" y="1152475"/>
            <a:ext cx="508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Pros:</a:t>
            </a:r>
            <a:endParaRPr>
              <a:solidFill>
                <a:srgbClr val="073763"/>
              </a:solidFill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ct val="100000"/>
              <a:buChar char="-"/>
            </a:pPr>
            <a:r>
              <a:rPr lang="en">
                <a:solidFill>
                  <a:srgbClr val="073763"/>
                </a:solidFill>
              </a:rPr>
              <a:t>Allows for any technology (LEO, unlicensed fixed-wireless, etc) to compete for grants by eliminating the current tiering system</a:t>
            </a:r>
            <a:endParaRPr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ct val="100000"/>
              <a:buChar char="-"/>
            </a:pPr>
            <a:r>
              <a:rPr lang="en">
                <a:solidFill>
                  <a:srgbClr val="073763"/>
                </a:solidFill>
              </a:rPr>
              <a:t>May allow for faster infrastructure deployment</a:t>
            </a:r>
            <a:endParaRPr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ct val="100000"/>
              <a:buChar char="-"/>
            </a:pPr>
            <a:r>
              <a:rPr lang="en">
                <a:solidFill>
                  <a:srgbClr val="073763"/>
                </a:solidFill>
              </a:rPr>
              <a:t>Demonstrates bipartisanship for Representative Matsui, which could label her as solution oriented.</a:t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100" name="Google Shape;100;p17" title="Screenshot 2025-05-06 at 3.47.10 PM.png"/>
          <p:cNvPicPr preferRelativeResize="0"/>
          <p:nvPr/>
        </p:nvPicPr>
        <p:blipFill rotWithShape="1">
          <a:blip r:embed="rId3">
            <a:alphaModFix/>
          </a:blip>
          <a:srcRect b="0" l="16416" r="49336" t="0"/>
          <a:stretch/>
        </p:blipFill>
        <p:spPr>
          <a:xfrm>
            <a:off x="5581925" y="1017725"/>
            <a:ext cx="3131649" cy="328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7"/>
          <p:cNvCxnSpPr/>
          <p:nvPr/>
        </p:nvCxnSpPr>
        <p:spPr>
          <a:xfrm>
            <a:off x="5254450" y="749700"/>
            <a:ext cx="3786600" cy="3644100"/>
          </a:xfrm>
          <a:prstGeom prst="straightConnector1">
            <a:avLst/>
          </a:prstGeom>
          <a:noFill/>
          <a:ln cap="flat" cmpd="sng" w="152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7"/>
          <p:cNvCxnSpPr/>
          <p:nvPr/>
        </p:nvCxnSpPr>
        <p:spPr>
          <a:xfrm flipH="1">
            <a:off x="5254450" y="749700"/>
            <a:ext cx="3786600" cy="3644100"/>
          </a:xfrm>
          <a:prstGeom prst="straightConnector1">
            <a:avLst/>
          </a:prstGeom>
          <a:noFill/>
          <a:ln cap="flat" cmpd="sng" w="152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Option 2 - Vote Against H.R. 1870</a:t>
            </a:r>
            <a:endParaRPr b="1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8" name="Google Shape;108;p18" title="downloa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7313" y="1613413"/>
            <a:ext cx="3233166" cy="21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176375" y="1360025"/>
            <a:ext cx="8520600" cy="3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Char char="●"/>
            </a:pPr>
            <a:r>
              <a:rPr lang="en" sz="1700">
                <a:solidFill>
                  <a:srgbClr val="073763"/>
                </a:solidFill>
              </a:rPr>
              <a:t>BEAD currently prioritizes technology that is proven </a:t>
            </a:r>
            <a:endParaRPr sz="1700">
              <a:solidFill>
                <a:srgbClr val="073763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73763"/>
                </a:solidFill>
              </a:rPr>
              <a:t>to be the most high-performance and low latency.</a:t>
            </a:r>
            <a:endParaRPr sz="1700">
              <a:solidFill>
                <a:srgbClr val="073763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73763"/>
              </a:solidFill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1700"/>
              <a:buChar char="●"/>
            </a:pPr>
            <a:r>
              <a:rPr lang="en" sz="1700">
                <a:solidFill>
                  <a:srgbClr val="073763"/>
                </a:solidFill>
              </a:rPr>
              <a:t>BEAD distributes funding based on the price, </a:t>
            </a:r>
            <a:endParaRPr sz="1700">
              <a:solidFill>
                <a:srgbClr val="073763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73763"/>
                </a:solidFill>
              </a:rPr>
              <a:t>allowing for alternative technologies if applicable</a:t>
            </a:r>
            <a:endParaRPr sz="1700">
              <a:solidFill>
                <a:srgbClr val="073763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73763"/>
              </a:solidFill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1700"/>
              <a:buChar char="●"/>
            </a:pPr>
            <a:r>
              <a:rPr lang="en" sz="1700">
                <a:solidFill>
                  <a:srgbClr val="073763"/>
                </a:solidFill>
              </a:rPr>
              <a:t>Can prevent government funds being wasted on less reliable tech that may need pricier upgrades in the long term and are potentially less efficient in the short term</a:t>
            </a:r>
            <a:endParaRPr sz="17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Option 3 - Abstain from Voting</a:t>
            </a:r>
            <a:endParaRPr b="1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311700" y="1152475"/>
            <a:ext cx="5546700" cy="37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>
                <a:solidFill>
                  <a:srgbClr val="073763"/>
                </a:solidFill>
              </a:rPr>
              <a:t>To avoid immediate controversy, don’t take a strong stance or vote in a way that may reflect negative attention.</a:t>
            </a:r>
            <a:endParaRPr>
              <a:solidFill>
                <a:srgbClr val="07376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>
                <a:solidFill>
                  <a:srgbClr val="073763"/>
                </a:solidFill>
              </a:rPr>
              <a:t>Voting to change the current infrastructure of digital equity goes against Matsui’s position on BEAD’s guidelines and could affect her </a:t>
            </a:r>
            <a:r>
              <a:rPr lang="en">
                <a:solidFill>
                  <a:srgbClr val="073763"/>
                </a:solidFill>
              </a:rPr>
              <a:t>credibility</a:t>
            </a:r>
            <a:r>
              <a:rPr lang="en">
                <a:solidFill>
                  <a:srgbClr val="073763"/>
                </a:solidFill>
              </a:rPr>
              <a:t> on future tech issues.</a:t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116" name="Google Shape;116;p19" title="Ranking Member Matsui Says BEAD Is Important to Keep People Connected - YouTube - Google Chrome 5_6_2025 4_56_09 PM.png"/>
          <p:cNvPicPr preferRelativeResize="0"/>
          <p:nvPr/>
        </p:nvPicPr>
        <p:blipFill rotWithShape="1">
          <a:blip r:embed="rId3">
            <a:alphaModFix/>
          </a:blip>
          <a:srcRect b="0" l="11895" r="7622" t="0"/>
          <a:stretch/>
        </p:blipFill>
        <p:spPr>
          <a:xfrm>
            <a:off x="5819475" y="1230675"/>
            <a:ext cx="2936627" cy="204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311700" y="3423075"/>
            <a:ext cx="85206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</a:pPr>
            <a:r>
              <a:rPr i="1" lang="en">
                <a:solidFill>
                  <a:srgbClr val="073763"/>
                </a:solidFill>
              </a:rPr>
              <a:t>“Many other states, including California, are hard at work launching a fair and competitive award process and implementing digital equity plans so that our federal broadband dollars go to where they need it the most.” </a:t>
            </a:r>
            <a:r>
              <a:rPr lang="en">
                <a:solidFill>
                  <a:srgbClr val="073763"/>
                </a:solidFill>
              </a:rPr>
              <a:t>(Rep. Matsui 2025)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5743275" y="1154475"/>
            <a:ext cx="591600" cy="572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/>
          <p:nvPr/>
        </p:nvSpPr>
        <p:spPr>
          <a:xfrm rot="10800000">
            <a:off x="8240700" y="2774175"/>
            <a:ext cx="591600" cy="572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841300" y="108175"/>
            <a:ext cx="4464300" cy="11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Recommendation:</a:t>
            </a:r>
            <a:endParaRPr b="1" sz="262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Vote Against H.R. 1870</a:t>
            </a:r>
            <a:endParaRPr b="1" sz="262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0" y="1269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</a:pPr>
            <a:r>
              <a:rPr lang="en" sz="1600">
                <a:solidFill>
                  <a:srgbClr val="073763"/>
                </a:solidFill>
              </a:rPr>
              <a:t>We recommend that Rep Matsui vote against H.R. 1870. </a:t>
            </a:r>
            <a:endParaRPr sz="1600">
              <a:solidFill>
                <a:srgbClr val="073763"/>
              </a:solidFill>
            </a:endParaRPr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</a:pPr>
            <a:r>
              <a:rPr lang="en" sz="1600">
                <a:solidFill>
                  <a:srgbClr val="073763"/>
                </a:solidFill>
              </a:rPr>
              <a:t>The current BEAD act ensures that funding </a:t>
            </a:r>
            <a:r>
              <a:rPr lang="en" sz="1600">
                <a:solidFill>
                  <a:srgbClr val="073763"/>
                </a:solidFill>
              </a:rPr>
              <a:t>prioritizes</a:t>
            </a:r>
            <a:r>
              <a:rPr lang="en" sz="1600">
                <a:solidFill>
                  <a:srgbClr val="073763"/>
                </a:solidFill>
              </a:rPr>
              <a:t> the best and most reliable technology long-term, while H.R. 1870 will strip away this requirement to allow for more money to be wasted on technology that is less </a:t>
            </a:r>
            <a:r>
              <a:rPr lang="en" sz="1600">
                <a:solidFill>
                  <a:srgbClr val="073763"/>
                </a:solidFill>
              </a:rPr>
              <a:t>efficient</a:t>
            </a:r>
            <a:r>
              <a:rPr lang="en" sz="1600">
                <a:solidFill>
                  <a:srgbClr val="073763"/>
                </a:solidFill>
              </a:rPr>
              <a:t> in the long term, harming your constituents.</a:t>
            </a:r>
            <a:endParaRPr sz="1600">
              <a:solidFill>
                <a:srgbClr val="073763"/>
              </a:solidFill>
            </a:endParaRPr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</a:pPr>
            <a:r>
              <a:rPr lang="en" sz="1600">
                <a:solidFill>
                  <a:srgbClr val="073763"/>
                </a:solidFill>
              </a:rPr>
              <a:t>Due to Rep Matsui’s previous statements about the importance of BEAD and her status as the ranking member on the Communications &amp; Technology subcommittee, it is in both her and her constituents best interest to preserve BEAD.</a:t>
            </a:r>
            <a:endParaRPr sz="16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073763"/>
              </a:solidFill>
            </a:endParaRPr>
          </a:p>
        </p:txBody>
      </p:sp>
      <p:pic>
        <p:nvPicPr>
          <p:cNvPr id="126" name="Google Shape;126;p20" title="VoteN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13" y="0"/>
            <a:ext cx="2771775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0"/>
            <a:ext cx="245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Bibliography</a:t>
            </a:r>
            <a:endParaRPr b="1" sz="222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254775" y="374225"/>
            <a:ext cx="8520600" cy="46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Eshraghi, A. (2024). </a:t>
            </a:r>
            <a:r>
              <a:rPr i="1"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California’s BEAD Program Evaluation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11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https://www.cpuc.ca.gov/-/media/cpuc-website/divisions/communications-division/documents/broadband-implementation-for-california/bead/bead-program-evalutation.pdf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Francis, C. (2025, February 22). </a:t>
            </a:r>
            <a:r>
              <a:rPr i="1"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Satellite Internet Market Navigating Dynamics Comprehensive Analysis and Forecasts 2025-2033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Marketresearchforecast.com. </a:t>
            </a:r>
            <a:r>
              <a:rPr lang="en" sz="11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https://www.marketresearchforecast.com/reports/satellite-internet-market-5124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Hudson, R. (2025, March 6). </a:t>
            </a:r>
            <a:r>
              <a:rPr i="1"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House Republicans Propose Changes to the BEAD Program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Benton Foundation. </a:t>
            </a:r>
            <a:r>
              <a:rPr lang="en" sz="11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https://www.benton.org/blog/house-republicans-propose-changes-bead-program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i="1"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MATSUI APPLAUDS MILESTONE FOR CALIFORNIA’S BROADBAND EQUITY, ACCESS, AND DEPLOYMENT PROGRAM PROPOSAL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(2024, October 4). Congresswoman Doris Matsui. </a:t>
            </a:r>
            <a:r>
              <a:rPr lang="en" sz="11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https://matsui.house.gov/media/press-releases/matsui-applauds-milestone-californias-broadband-equity-access-and-deployment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Satellite Internet Market Size, Share &amp; Industry Analysis, By Frequency Band Type, By End-user, and Regional Forecast. (14 April 2025). </a:t>
            </a:r>
            <a:r>
              <a:rPr lang="en" sz="11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https://www.fortunebusinessinsights.com/satellite-internet-market-109242</a:t>
            </a:r>
            <a:endParaRPr sz="1100">
              <a:solidFill>
                <a:srgbClr val="073763"/>
              </a:solidFill>
            </a:endParaRPr>
          </a:p>
          <a:p>
            <a:pPr indent="-298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Stokes, S. A. (2025, March 13). </a:t>
            </a:r>
            <a:r>
              <a:rPr i="1"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BEAD Reform Raises a Number of Policy Issues and Potentially Adds Delay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Beyond Telecom Law Blog. </a:t>
            </a:r>
            <a:r>
              <a:rPr lang="en" sz="11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https://www.beyondtelecomlawblog.com/bead-reform-raises-a-number-of-policy-issues-and-potentially-adds-delay/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