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Barlow Condensed"/>
      <p:regular r:id="rId31"/>
      <p:bold r:id="rId32"/>
      <p:italic r:id="rId33"/>
      <p:boldItalic r:id="rId34"/>
    </p:embeddedFont>
    <p:embeddedFont>
      <p:font typeface="Homemade Apple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BarlowCondensed-italic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bold.fntdata"/><Relationship Id="rId13" Type="http://schemas.openxmlformats.org/officeDocument/2006/relationships/slide" Target="slides/slide8.xml"/><Relationship Id="rId35" Type="http://schemas.openxmlformats.org/officeDocument/2006/relationships/font" Target="fonts/HomemadeApple-regular.fntdata"/><Relationship Id="rId12" Type="http://schemas.openxmlformats.org/officeDocument/2006/relationships/slide" Target="slides/slide7.xml"/><Relationship Id="rId34" Type="http://schemas.openxmlformats.org/officeDocument/2006/relationships/font" Target="fonts/BarlowCondensed-boldItalic.fntdata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af6808e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af6808e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af6808e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af6808e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af6808e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af6808e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0989652a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0989652a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 we don’t have the </a:t>
            </a:r>
            <a:r>
              <a:rPr lang="en-GB"/>
              <a:t>infrastructure</a:t>
            </a:r>
            <a:r>
              <a:rPr lang="en-GB"/>
              <a:t> right now do to this. Despite the fact that ISPs are trying to expand their networks were not close to being able to have the necessary infrastructure.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af6808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af6808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0989652a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0989652a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af6808e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af6808e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8ef3a70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8ef3a70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6.png"/><Relationship Id="rId12" Type="http://schemas.openxmlformats.org/officeDocument/2006/relationships/image" Target="../media/image9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57600" l="50371" r="7229" t="0"/>
          <a:stretch/>
        </p:blipFill>
        <p:spPr>
          <a:xfrm>
            <a:off x="1339250" y="2568898"/>
            <a:ext cx="1187997" cy="1186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1869945" y="832514"/>
            <a:ext cx="2482920" cy="2376931"/>
            <a:chOff x="2062800" y="892800"/>
            <a:chExt cx="2257200" cy="2163600"/>
          </a:xfrm>
        </p:grpSpPr>
        <p:sp>
          <p:nvSpPr>
            <p:cNvPr id="14" name="Google Shape;14;p2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cap="flat" cmpd="sng" w="1905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5144400" y="-5100"/>
            <a:ext cx="3999600" cy="51537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1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96825" y="2596325"/>
            <a:ext cx="2547175" cy="25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>
            <p:ph type="ctrTitle"/>
          </p:nvPr>
        </p:nvSpPr>
        <p:spPr>
          <a:xfrm rot="-5400000">
            <a:off x="1980000" y="1558950"/>
            <a:ext cx="5184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" type="subTitle"/>
          </p:nvPr>
        </p:nvSpPr>
        <p:spPr>
          <a:xfrm rot="-5400000">
            <a:off x="2953500" y="2196150"/>
            <a:ext cx="517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10800000">
            <a:off x="0" y="-5100"/>
            <a:ext cx="2167200" cy="51537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391200" y="1152475"/>
            <a:ext cx="544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" name="Google Shape;3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496000" cy="24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>
            <p:ph type="title"/>
          </p:nvPr>
        </p:nvSpPr>
        <p:spPr>
          <a:xfrm rot="-5400000">
            <a:off x="-717150" y="2280900"/>
            <a:ext cx="519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33" name="Google Shape;33;p3"/>
          <p:cNvSpPr txBox="1"/>
          <p:nvPr>
            <p:ph idx="2" type="subTitle"/>
          </p:nvPr>
        </p:nvSpPr>
        <p:spPr>
          <a:xfrm rot="-5400000">
            <a:off x="1065600" y="3578850"/>
            <a:ext cx="259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6FA8DC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6FA8DC"/>
                </a:solidFill>
              </a:defRPr>
            </a:lvl9pPr>
          </a:lstStyle>
          <a:p/>
        </p:txBody>
      </p:sp>
      <p:grpSp>
        <p:nvGrpSpPr>
          <p:cNvPr id="34" name="Google Shape;34;p3"/>
          <p:cNvGrpSpPr/>
          <p:nvPr/>
        </p:nvGrpSpPr>
        <p:grpSpPr>
          <a:xfrm>
            <a:off x="7531395" y="100508"/>
            <a:ext cx="1489752" cy="1417158"/>
            <a:chOff x="2062800" y="892800"/>
            <a:chExt cx="2257200" cy="2163600"/>
          </a:xfrm>
        </p:grpSpPr>
        <p:sp>
          <p:nvSpPr>
            <p:cNvPr id="35" name="Google Shape;35;p3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cap="flat" cmpd="sng" w="1905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" name="Google Shape;44;p3"/>
          <p:cNvSpPr txBox="1"/>
          <p:nvPr>
            <p:ph idx="3" type="subTitle"/>
          </p:nvPr>
        </p:nvSpPr>
        <p:spPr>
          <a:xfrm>
            <a:off x="3453000" y="518250"/>
            <a:ext cx="465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5" name="Google Shape;45;p3"/>
          <p:cNvSpPr txBox="1"/>
          <p:nvPr/>
        </p:nvSpPr>
        <p:spPr>
          <a:xfrm rot="5400000">
            <a:off x="-679350" y="4673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 rot="10800000">
            <a:off x="0" y="0"/>
            <a:ext cx="1595700" cy="14400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4"/>
          <p:cNvSpPr txBox="1"/>
          <p:nvPr>
            <p:ph type="title"/>
          </p:nvPr>
        </p:nvSpPr>
        <p:spPr>
          <a:xfrm>
            <a:off x="2942850" y="216525"/>
            <a:ext cx="519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2800"/>
              <a:buNone/>
              <a:defRPr>
                <a:solidFill>
                  <a:srgbClr val="282828"/>
                </a:solidFill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2942850" y="1413975"/>
            <a:ext cx="2596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1" name="Google Shape;51;p4"/>
          <p:cNvGrpSpPr/>
          <p:nvPr/>
        </p:nvGrpSpPr>
        <p:grpSpPr>
          <a:xfrm>
            <a:off x="1282795" y="216527"/>
            <a:ext cx="1042826" cy="1006939"/>
            <a:chOff x="2062800" y="892800"/>
            <a:chExt cx="2257200" cy="2163600"/>
          </a:xfrm>
        </p:grpSpPr>
        <p:sp>
          <p:nvSpPr>
            <p:cNvPr id="52" name="Google Shape;52;p4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cap="flat" cmpd="sng" w="1905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1" name="Google Shape;61;p4"/>
          <p:cNvPicPr preferRelativeResize="0"/>
          <p:nvPr/>
        </p:nvPicPr>
        <p:blipFill rotWithShape="1">
          <a:blip r:embed="rId2">
            <a:alphaModFix/>
          </a:blip>
          <a:srcRect b="57600" l="50371" r="7229" t="0"/>
          <a:stretch/>
        </p:blipFill>
        <p:spPr>
          <a:xfrm>
            <a:off x="753625" y="641998"/>
            <a:ext cx="1187997" cy="1186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/>
          <p:nvPr/>
        </p:nvSpPr>
        <p:spPr>
          <a:xfrm rot="5400000">
            <a:off x="3902400" y="-105150"/>
            <a:ext cx="1346400" cy="9151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2">
            <a:alphaModFix/>
          </a:blip>
          <a:srcRect b="57600" l="50371" r="7229" t="0"/>
          <a:stretch/>
        </p:blipFill>
        <p:spPr>
          <a:xfrm>
            <a:off x="6187250" y="3957148"/>
            <a:ext cx="1187997" cy="1186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5"/>
          <p:cNvGrpSpPr/>
          <p:nvPr/>
        </p:nvGrpSpPr>
        <p:grpSpPr>
          <a:xfrm>
            <a:off x="6741945" y="2643375"/>
            <a:ext cx="1986336" cy="1914137"/>
            <a:chOff x="2062800" y="892800"/>
            <a:chExt cx="2257200" cy="2163600"/>
          </a:xfrm>
        </p:grpSpPr>
        <p:sp>
          <p:nvSpPr>
            <p:cNvPr id="67" name="Google Shape;67;p5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cap="flat" cmpd="sng" w="1905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5"/>
          <p:cNvSpPr txBox="1"/>
          <p:nvPr>
            <p:ph type="title"/>
          </p:nvPr>
        </p:nvSpPr>
        <p:spPr>
          <a:xfrm>
            <a:off x="73350" y="3797250"/>
            <a:ext cx="558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1" type="subTitle"/>
          </p:nvPr>
        </p:nvSpPr>
        <p:spPr>
          <a:xfrm>
            <a:off x="73350" y="3403650"/>
            <a:ext cx="465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2" type="body"/>
          </p:nvPr>
        </p:nvSpPr>
        <p:spPr>
          <a:xfrm>
            <a:off x="631200" y="480475"/>
            <a:ext cx="5441100" cy="29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9" name="Google Shape;79;p5"/>
          <p:cNvSpPr txBox="1"/>
          <p:nvPr/>
        </p:nvSpPr>
        <p:spPr>
          <a:xfrm rot="5400000">
            <a:off x="-679350" y="4673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BLANK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 rot="5400000">
            <a:off x="3167850" y="-839850"/>
            <a:ext cx="2815500" cy="9151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6"/>
          <p:cNvPicPr preferRelativeResize="0"/>
          <p:nvPr/>
        </p:nvPicPr>
        <p:blipFill rotWithShape="1">
          <a:blip r:embed="rId2">
            <a:alphaModFix/>
          </a:blip>
          <a:srcRect b="57600" l="50371" r="7229" t="0"/>
          <a:stretch/>
        </p:blipFill>
        <p:spPr>
          <a:xfrm>
            <a:off x="0" y="3956998"/>
            <a:ext cx="1187997" cy="1186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6"/>
          <p:cNvGrpSpPr/>
          <p:nvPr/>
        </p:nvGrpSpPr>
        <p:grpSpPr>
          <a:xfrm>
            <a:off x="542695" y="3110047"/>
            <a:ext cx="1589069" cy="1553032"/>
            <a:chOff x="2062800" y="892800"/>
            <a:chExt cx="2257200" cy="2163600"/>
          </a:xfrm>
        </p:grpSpPr>
        <p:sp>
          <p:nvSpPr>
            <p:cNvPr id="85" name="Google Shape;85;p6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cap="flat" cmpd="sng" w="1905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6"/>
          <p:cNvSpPr txBox="1"/>
          <p:nvPr>
            <p:ph type="title"/>
          </p:nvPr>
        </p:nvSpPr>
        <p:spPr>
          <a:xfrm>
            <a:off x="0" y="2332650"/>
            <a:ext cx="90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5" name="Google Shape;95;p6"/>
          <p:cNvSpPr txBox="1"/>
          <p:nvPr>
            <p:ph idx="1" type="subTitle"/>
          </p:nvPr>
        </p:nvSpPr>
        <p:spPr>
          <a:xfrm>
            <a:off x="73350" y="1879650"/>
            <a:ext cx="894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6"/>
          <p:cNvSpPr txBox="1"/>
          <p:nvPr/>
        </p:nvSpPr>
        <p:spPr>
          <a:xfrm rot="5400000">
            <a:off x="-679350" y="4673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1">
  <p:cSld name="BLANK_2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/>
          <p:nvPr/>
        </p:nvSpPr>
        <p:spPr>
          <a:xfrm rot="-5400000">
            <a:off x="3373050" y="-3373050"/>
            <a:ext cx="2405100" cy="9151200"/>
          </a:xfrm>
          <a:prstGeom prst="rect">
            <a:avLst/>
          </a:prstGeom>
          <a:gradFill>
            <a:gsLst>
              <a:gs pos="0">
                <a:schemeClr val="accent1"/>
              </a:gs>
              <a:gs pos="27000">
                <a:schemeClr val="accent4"/>
              </a:gs>
              <a:gs pos="70000">
                <a:schemeClr val="accent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7"/>
          <p:cNvPicPr preferRelativeResize="0"/>
          <p:nvPr/>
        </p:nvPicPr>
        <p:blipFill rotWithShape="1">
          <a:blip r:embed="rId2">
            <a:alphaModFix/>
          </a:blip>
          <a:srcRect b="57600" l="50371" r="7229" t="0"/>
          <a:stretch/>
        </p:blipFill>
        <p:spPr>
          <a:xfrm>
            <a:off x="0" y="4190522"/>
            <a:ext cx="950883" cy="952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7"/>
          <p:cNvGrpSpPr/>
          <p:nvPr/>
        </p:nvGrpSpPr>
        <p:grpSpPr>
          <a:xfrm>
            <a:off x="433993" y="3510675"/>
            <a:ext cx="1271481" cy="1248397"/>
            <a:chOff x="2062800" y="892800"/>
            <a:chExt cx="2257200" cy="2163600"/>
          </a:xfrm>
        </p:grpSpPr>
        <p:sp>
          <p:nvSpPr>
            <p:cNvPr id="102" name="Google Shape;102;p7"/>
            <p:cNvSpPr/>
            <p:nvPr/>
          </p:nvSpPr>
          <p:spPr>
            <a:xfrm>
              <a:off x="2102575" y="925325"/>
              <a:ext cx="2190000" cy="2099700"/>
            </a:xfrm>
            <a:prstGeom prst="rect">
              <a:avLst/>
            </a:prstGeom>
            <a:noFill/>
            <a:ln cap="flat" cmpd="sng" w="19050">
              <a:solidFill>
                <a:srgbClr val="2828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06280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42479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2062800" y="29809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4248000" y="297732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062800" y="19445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4248000" y="1940975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 rot="5400000">
              <a:off x="3164350" y="8928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 rot="5400000">
              <a:off x="3167950" y="2984400"/>
              <a:ext cx="72000" cy="72000"/>
            </a:xfrm>
            <a:prstGeom prst="rect">
              <a:avLst/>
            </a:prstGeom>
            <a:solidFill>
              <a:srgbClr val="282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7"/>
          <p:cNvSpPr txBox="1"/>
          <p:nvPr>
            <p:ph type="title"/>
          </p:nvPr>
        </p:nvSpPr>
        <p:spPr>
          <a:xfrm>
            <a:off x="0" y="1900650"/>
            <a:ext cx="9091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Montserrat SemiBold"/>
              <a:buNone/>
              <a:defRPr b="0">
                <a:solidFill>
                  <a:srgbClr val="F3F3F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2" name="Google Shape;112;p7"/>
          <p:cNvSpPr txBox="1"/>
          <p:nvPr>
            <p:ph idx="1" type="subTitle"/>
          </p:nvPr>
        </p:nvSpPr>
        <p:spPr>
          <a:xfrm>
            <a:off x="71700" y="2473350"/>
            <a:ext cx="894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 sz="3600">
                <a:solidFill>
                  <a:srgbClr val="6FA8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0" y="0"/>
            <a:ext cx="9132900" cy="513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9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400" y="435650"/>
            <a:ext cx="3735526" cy="16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 txBox="1"/>
          <p:nvPr/>
        </p:nvSpPr>
        <p:spPr>
          <a:xfrm>
            <a:off x="423400" y="2140975"/>
            <a:ext cx="5636400" cy="21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Free 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themes and templates for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Google Slides</a:t>
            </a:r>
            <a:r>
              <a:rPr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b="1" lang="en-GB" sz="2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PowerPoint</a:t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rPr>
              <a:t>NOT to be sold as is or modified! </a:t>
            </a:r>
            <a:endParaRPr b="1" sz="2100">
              <a:solidFill>
                <a:srgbClr val="FFCB2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Read </a:t>
            </a:r>
            <a:r>
              <a:rPr lang="en-GB" u="sng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FAQ</a:t>
            </a:r>
            <a:r>
              <a:rPr lang="en-GB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rPr>
              <a:t> on slidesmania.com</a:t>
            </a:r>
            <a:endParaRPr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9" name="Google Shape;119;p9"/>
          <p:cNvCxnSpPr/>
          <p:nvPr/>
        </p:nvCxnSpPr>
        <p:spPr>
          <a:xfrm>
            <a:off x="7808144" y="4261524"/>
            <a:ext cx="1120200" cy="9600"/>
          </a:xfrm>
          <a:prstGeom prst="straightConnector1">
            <a:avLst/>
          </a:prstGeom>
          <a:noFill/>
          <a:ln cap="flat" cmpd="sng" w="38100">
            <a:solidFill>
              <a:srgbClr val="FFCB2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1050" y="4418814"/>
            <a:ext cx="534282" cy="477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65332" y="4422179"/>
            <a:ext cx="530857" cy="471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25360" y="4423862"/>
            <a:ext cx="458935" cy="467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190" y="4432274"/>
            <a:ext cx="524007" cy="4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/>
          <p:nvPr/>
        </p:nvSpPr>
        <p:spPr>
          <a:xfrm>
            <a:off x="5298010" y="3605699"/>
            <a:ext cx="3682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Sharing is caring!</a:t>
            </a:r>
            <a:endParaRPr b="1" sz="1800">
              <a:solidFill>
                <a:srgbClr val="252525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600"/>
              <a:buFont typeface="Montserrat Medium"/>
              <a:buChar char="●"/>
              <a:defRPr sz="1600"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○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■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●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○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■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●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400"/>
              <a:buFont typeface="Montserrat Medium"/>
              <a:buChar char="○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82828"/>
              </a:buClr>
              <a:buSzPts val="1400"/>
              <a:buFont typeface="Montserrat Medium"/>
              <a:buChar char="■"/>
              <a:defRPr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6732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ransition.fcc.gov/redirect-transition/bureaus/cgb/oiac/oiac-2013-annual-report.pdf" TargetMode="External"/><Relationship Id="rId4" Type="http://schemas.openxmlformats.org/officeDocument/2006/relationships/hyperlink" Target="https://canvas.eee.uci.edu/courses/71942/files/30176043?wrap=1" TargetMode="External"/><Relationship Id="rId5" Type="http://schemas.openxmlformats.org/officeDocument/2006/relationships/hyperlink" Target="https://canvas.eee.uci.edu/courses/71942/files/30956860?wrap=1" TargetMode="External"/><Relationship Id="rId6" Type="http://schemas.openxmlformats.org/officeDocument/2006/relationships/hyperlink" Target="https://canvas.eee.uci.edu/courses/71942/files/30176042?wrap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type="ctrTitle"/>
          </p:nvPr>
        </p:nvSpPr>
        <p:spPr>
          <a:xfrm rot="-5400000">
            <a:off x="3271250" y="3028525"/>
            <a:ext cx="2831400" cy="107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GROUP 3</a:t>
            </a:r>
            <a:endParaRPr b="1" sz="2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0"/>
          <p:cNvSpPr txBox="1"/>
          <p:nvPr>
            <p:ph idx="1" type="subTitle"/>
          </p:nvPr>
        </p:nvSpPr>
        <p:spPr>
          <a:xfrm>
            <a:off x="1942900" y="877900"/>
            <a:ext cx="2376000" cy="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CTIA</a:t>
            </a:r>
            <a:endParaRPr b="1" sz="4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Net Neutrality  Group 3</a:t>
            </a:r>
            <a:endParaRPr b="1" sz="29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0"/>
          <p:cNvSpPr txBox="1"/>
          <p:nvPr>
            <p:ph idx="1" type="subTitle"/>
          </p:nvPr>
        </p:nvSpPr>
        <p:spPr>
          <a:xfrm rot="-5400000">
            <a:off x="3903200" y="3418375"/>
            <a:ext cx="28314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Montserrat SemiBold"/>
                <a:ea typeface="Montserrat SemiBold"/>
                <a:cs typeface="Montserrat SemiBold"/>
                <a:sym typeface="Montserrat SemiBold"/>
              </a:rPr>
              <a:t>LOBBYIST</a:t>
            </a:r>
            <a:endParaRPr sz="2400">
              <a:solidFill>
                <a:srgbClr val="F3F3F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0" y="4126075"/>
            <a:ext cx="216600" cy="1017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>
            <a:off x="0" y="4057525"/>
            <a:ext cx="382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Alex Amadeo-Ranch, Lauren Lee, Nicholas Meshcheryakov, Daron Kaloustian, Taly Juarez</a:t>
            </a:r>
            <a:endParaRPr sz="1600">
              <a:solidFill>
                <a:srgbClr val="2828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/>
          <p:nvPr>
            <p:ph idx="1" type="body"/>
          </p:nvPr>
        </p:nvSpPr>
        <p:spPr>
          <a:xfrm>
            <a:off x="2086475" y="2191200"/>
            <a:ext cx="7143900" cy="21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The CTIA is a trade group that represents the U.S wireless </a:t>
            </a:r>
            <a:r>
              <a:rPr lang="en-GB" sz="1500"/>
              <a:t>communications</a:t>
            </a:r>
            <a:r>
              <a:rPr lang="en-GB" sz="1500"/>
              <a:t> industry and cell phone companies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are interested in protecting and promoting the open internet through net neutrality stances and policies.</a:t>
            </a:r>
            <a:endParaRPr sz="15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</a:t>
            </a:r>
            <a:r>
              <a:rPr lang="en-GB" sz="1500"/>
              <a:t> believe the government can make clear rules while allowing wireless investment and innovation to continue. </a:t>
            </a:r>
            <a:endParaRPr sz="1500"/>
          </a:p>
        </p:txBody>
      </p:sp>
      <p:sp>
        <p:nvSpPr>
          <p:cNvPr id="139" name="Google Shape;139;p11"/>
          <p:cNvSpPr txBox="1"/>
          <p:nvPr>
            <p:ph idx="3" type="subTitle"/>
          </p:nvPr>
        </p:nvSpPr>
        <p:spPr>
          <a:xfrm>
            <a:off x="2598750" y="692025"/>
            <a:ext cx="465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200"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Who are the CTIA?</a:t>
            </a:r>
            <a:endParaRPr b="1" sz="2200"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11" title="CTIA Logo.jpg"/>
          <p:cNvPicPr preferRelativeResize="0"/>
          <p:nvPr/>
        </p:nvPicPr>
        <p:blipFill rotWithShape="1">
          <a:blip r:embed="rId3">
            <a:alphaModFix/>
          </a:blip>
          <a:srcRect b="31679" l="33239" r="31333" t="27712"/>
          <a:stretch/>
        </p:blipFill>
        <p:spPr>
          <a:xfrm>
            <a:off x="5904500" y="1"/>
            <a:ext cx="3239501" cy="19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1"/>
          <p:cNvSpPr/>
          <p:nvPr/>
        </p:nvSpPr>
        <p:spPr>
          <a:xfrm>
            <a:off x="1800" y="-77600"/>
            <a:ext cx="2799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"/>
          <p:cNvSpPr txBox="1"/>
          <p:nvPr>
            <p:ph idx="1" type="body"/>
          </p:nvPr>
        </p:nvSpPr>
        <p:spPr>
          <a:xfrm>
            <a:off x="2438400" y="1786150"/>
            <a:ext cx="6705600" cy="32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Data caps are </a:t>
            </a:r>
            <a:r>
              <a:rPr lang="en-GB" sz="1500"/>
              <a:t>monthly</a:t>
            </a:r>
            <a:r>
              <a:rPr lang="en-GB" sz="1500"/>
              <a:t> limits in consumers’ mobile data plans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After users reach a certain threshold, their packets are given lower priority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In some plans, users are also charged fees for exceeding their agreed-upon limits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In 2015, the FCC created the open Internet order which barred companies from imposing data caps on their users. Should it be brought back?</a:t>
            </a:r>
            <a:endParaRPr sz="1500"/>
          </a:p>
        </p:txBody>
      </p:sp>
      <p:sp>
        <p:nvSpPr>
          <p:cNvPr id="147" name="Google Shape;147;p12"/>
          <p:cNvSpPr txBox="1"/>
          <p:nvPr>
            <p:ph idx="3" type="subTitle"/>
          </p:nvPr>
        </p:nvSpPr>
        <p:spPr>
          <a:xfrm>
            <a:off x="3047625" y="338850"/>
            <a:ext cx="46548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200"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What</a:t>
            </a:r>
            <a:r>
              <a:rPr b="1" lang="en-GB" sz="2000"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 are Data Caps?</a:t>
            </a:r>
            <a:endParaRPr b="1" sz="2000"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2"/>
          <p:cNvSpPr/>
          <p:nvPr/>
        </p:nvSpPr>
        <p:spPr>
          <a:xfrm>
            <a:off x="1800" y="-77600"/>
            <a:ext cx="2799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T&amp;T Data Cap | All You Need to Know!" id="149" name="Google Shape;14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00" y="445650"/>
            <a:ext cx="2156700" cy="1213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"/>
          <p:cNvSpPr/>
          <p:nvPr/>
        </p:nvSpPr>
        <p:spPr>
          <a:xfrm>
            <a:off x="1800" y="-77600"/>
            <a:ext cx="2166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"/>
          <p:cNvSpPr txBox="1"/>
          <p:nvPr>
            <p:ph idx="1" type="subTitle"/>
          </p:nvPr>
        </p:nvSpPr>
        <p:spPr>
          <a:xfrm>
            <a:off x="73350" y="3276000"/>
            <a:ext cx="597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60" name="Google Shape;160;p14"/>
          <p:cNvSpPr txBox="1"/>
          <p:nvPr>
            <p:ph idx="1" type="subTitle"/>
          </p:nvPr>
        </p:nvSpPr>
        <p:spPr>
          <a:xfrm>
            <a:off x="611250" y="150275"/>
            <a:ext cx="6046800" cy="7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282828"/>
                </a:solidFill>
                <a:highlight>
                  <a:schemeClr val="accent1"/>
                </a:highlight>
              </a:rPr>
              <a:t>Technical Impact of Data Caps</a:t>
            </a:r>
            <a:endParaRPr sz="2400">
              <a:solidFill>
                <a:srgbClr val="282828"/>
              </a:solidFill>
              <a:highlight>
                <a:schemeClr val="accent1"/>
              </a:highlight>
            </a:endParaRPr>
          </a:p>
        </p:txBody>
      </p:sp>
      <p:sp>
        <p:nvSpPr>
          <p:cNvPr id="161" name="Google Shape;161;p14"/>
          <p:cNvSpPr txBox="1"/>
          <p:nvPr>
            <p:ph idx="2" type="body"/>
          </p:nvPr>
        </p:nvSpPr>
        <p:spPr>
          <a:xfrm>
            <a:off x="443625" y="762350"/>
            <a:ext cx="5871300" cy="52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Data caps allow providers to manage congestion by keeping high data usage users from creating large amount of traffic</a:t>
            </a:r>
            <a:endParaRPr sz="13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Without</a:t>
            </a:r>
            <a:r>
              <a:rPr lang="en-GB" sz="1300"/>
              <a:t> data caps, there will be unnecessary network congestion, slowing down internet traffic for all users</a:t>
            </a:r>
            <a:endParaRPr sz="1300"/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-GB" sz="1300"/>
              <a:t>Mobile data usage rates would skyrocket without caps - If mobile subscribers transferred their current use of fixed broadband to mobile broadband this means that data usage would increase by about thirty times (2016 FCC Report)</a:t>
            </a:r>
            <a:endParaRPr sz="13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62" name="Google Shape;162;p14"/>
          <p:cNvSpPr/>
          <p:nvPr/>
        </p:nvSpPr>
        <p:spPr>
          <a:xfrm>
            <a:off x="1800" y="3739425"/>
            <a:ext cx="279900" cy="140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800" y="-77600"/>
            <a:ext cx="2799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4" name="Google Shape;1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650" y="64550"/>
            <a:ext cx="2645275" cy="176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/>
          <p:nvPr>
            <p:ph idx="2" type="body"/>
          </p:nvPr>
        </p:nvSpPr>
        <p:spPr>
          <a:xfrm>
            <a:off x="367425" y="51900"/>
            <a:ext cx="6625200" cy="36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highlight>
                  <a:schemeClr val="accent1"/>
                </a:highlight>
                <a:latin typeface="Montserrat"/>
                <a:ea typeface="Montserrat"/>
                <a:cs typeface="Montserrat"/>
                <a:sym typeface="Montserrat"/>
              </a:rPr>
              <a:t>Economic Impact of Data Caps</a:t>
            </a:r>
            <a:endParaRPr b="1" sz="2200">
              <a:highlight>
                <a:schemeClr val="accen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Critics of data caps argue that data caps allow companies to price discriminate and charge higher prices in order to make excess profits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i="1" lang="en-GB"/>
              <a:t>However, </a:t>
            </a:r>
            <a:r>
              <a:rPr lang="en-GB"/>
              <a:t>t</a:t>
            </a:r>
            <a:r>
              <a:rPr lang="en-GB"/>
              <a:t>he market is </a:t>
            </a:r>
            <a:r>
              <a:rPr lang="en-GB"/>
              <a:t>currently</a:t>
            </a:r>
            <a:r>
              <a:rPr lang="en-GB"/>
              <a:t> competitive, allowing for different providers to provide multiple plans with different monthly rates and caps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Allowing for data caps keeps prices down - a majority of users don’t have to subsidize the high data usage of a  few users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Removing data caps would raise prices, </a:t>
            </a:r>
            <a:r>
              <a:rPr lang="en-GB"/>
              <a:t>disproportionately</a:t>
            </a:r>
            <a:r>
              <a:rPr lang="en-GB"/>
              <a:t> harming lower income users</a:t>
            </a:r>
            <a:endParaRPr/>
          </a:p>
        </p:txBody>
      </p:sp>
      <p:sp>
        <p:nvSpPr>
          <p:cNvPr id="170" name="Google Shape;170;p15"/>
          <p:cNvSpPr/>
          <p:nvPr/>
        </p:nvSpPr>
        <p:spPr>
          <a:xfrm>
            <a:off x="1800" y="3739425"/>
            <a:ext cx="279900" cy="1404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15"/>
          <p:cNvSpPr/>
          <p:nvPr/>
        </p:nvSpPr>
        <p:spPr>
          <a:xfrm>
            <a:off x="1800" y="-77600"/>
            <a:ext cx="2799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Dollar increase logo icon sign concept isolated on white background vector illustration (Provided by Getty Images)" id="172" name="Google Shape;1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3050" y="2571750"/>
            <a:ext cx="2117151" cy="2117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>
            <p:ph idx="1" type="subTitle"/>
          </p:nvPr>
        </p:nvSpPr>
        <p:spPr>
          <a:xfrm>
            <a:off x="512050" y="201450"/>
            <a:ext cx="7338300" cy="227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282828"/>
                </a:solidFill>
              </a:rPr>
              <a:t>Policy Options</a:t>
            </a:r>
            <a:endParaRPr sz="2400">
              <a:solidFill>
                <a:srgbClr val="28282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282828"/>
                </a:solidFill>
              </a:rPr>
              <a:t>1. Reinstate 2015 FCC rules as is.</a:t>
            </a:r>
            <a:endParaRPr sz="1800">
              <a:solidFill>
                <a:srgbClr val="28282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282828"/>
                </a:solidFill>
              </a:rPr>
              <a:t>2. Create different rules.</a:t>
            </a:r>
            <a:endParaRPr sz="1800">
              <a:solidFill>
                <a:srgbClr val="28282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rgbClr val="282828"/>
                </a:solidFill>
              </a:rPr>
              <a:t>3. Do not reinstate the rules for application-specific throttling and heavy user data caps.</a:t>
            </a:r>
            <a:endParaRPr sz="1800">
              <a:solidFill>
                <a:srgbClr val="282828"/>
              </a:solidFill>
            </a:endParaRPr>
          </a:p>
        </p:txBody>
      </p:sp>
      <p:sp>
        <p:nvSpPr>
          <p:cNvPr id="178" name="Google Shape;178;p16"/>
          <p:cNvSpPr txBox="1"/>
          <p:nvPr>
            <p:ph idx="4294967295" type="body"/>
          </p:nvPr>
        </p:nvSpPr>
        <p:spPr>
          <a:xfrm>
            <a:off x="2236950" y="2393325"/>
            <a:ext cx="5694600" cy="24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-GB">
                <a:solidFill>
                  <a:schemeClr val="lt2"/>
                </a:solidFill>
              </a:rPr>
              <a:t>ISPs can effectively manage wireless bandwidth as a resource with limitations.</a:t>
            </a:r>
            <a:endParaRPr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-GB">
                <a:solidFill>
                  <a:schemeClr val="lt2"/>
                </a:solidFill>
              </a:rPr>
              <a:t>Carriers offer low-cost plans to light users and unlimited plans for heavy users.</a:t>
            </a:r>
            <a:endParaRPr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-GB">
                <a:solidFill>
                  <a:schemeClr val="lt2"/>
                </a:solidFill>
              </a:rPr>
              <a:t>Accessible internet</a:t>
            </a:r>
            <a:r>
              <a:rPr lang="en-GB">
                <a:solidFill>
                  <a:schemeClr val="lt2"/>
                </a:solidFill>
              </a:rPr>
              <a:t> creates innovation across the industry.</a:t>
            </a:r>
            <a:endParaRPr>
              <a:solidFill>
                <a:schemeClr val="lt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-GB">
                <a:solidFill>
                  <a:schemeClr val="lt2"/>
                </a:solidFill>
              </a:rPr>
              <a:t>Creating a more modern framework would be better than reintroducing obsolete policies.</a:t>
            </a:r>
            <a:endParaRPr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1800" y="-77600"/>
            <a:ext cx="2799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 txBox="1"/>
          <p:nvPr>
            <p:ph idx="1" type="subTitle"/>
          </p:nvPr>
        </p:nvSpPr>
        <p:spPr>
          <a:xfrm>
            <a:off x="521575" y="227400"/>
            <a:ext cx="7338300" cy="211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82828"/>
                </a:solidFill>
                <a:highlight>
                  <a:schemeClr val="accent1"/>
                </a:highlight>
              </a:rPr>
              <a:t>Our Recommendation</a:t>
            </a:r>
            <a:endParaRPr sz="2000">
              <a:solidFill>
                <a:srgbClr val="282828"/>
              </a:solidFill>
              <a:highlight>
                <a:schemeClr val="accent1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GB" sz="1200"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 Recommend: No legislation on data caps</a:t>
            </a:r>
            <a:endParaRPr b="0" sz="1200">
              <a:solidFill>
                <a:srgbClr val="2828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Montserrat Medium"/>
              <a:buChar char="●"/>
            </a:pPr>
            <a:r>
              <a:rPr b="0" lang="en-GB" sz="1200"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Proposed legislation is vague and broad, making it difficult for companies to effectively manage congestion without fear of repercussions</a:t>
            </a:r>
            <a:endParaRPr b="0" sz="1200">
              <a:solidFill>
                <a:srgbClr val="2828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Montserrat Medium"/>
              <a:buChar char="●"/>
            </a:pPr>
            <a:r>
              <a:rPr b="0" lang="en-GB" sz="1200"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Market is competitive, keeps prices down, gives access to more users</a:t>
            </a:r>
            <a:endParaRPr b="0" sz="1200">
              <a:solidFill>
                <a:srgbClr val="2828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200"/>
              <a:buFont typeface="Montserrat Medium"/>
              <a:buChar char="●"/>
            </a:pPr>
            <a:r>
              <a:rPr b="0" lang="en-GB" sz="1200">
                <a:solidFill>
                  <a:srgbClr val="28282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Customers choose their plan and agree to data caps</a:t>
            </a:r>
            <a:endParaRPr b="0" sz="1200">
              <a:solidFill>
                <a:srgbClr val="282828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5" name="Google Shape;185;p17"/>
          <p:cNvSpPr txBox="1"/>
          <p:nvPr>
            <p:ph idx="4294967295" type="body"/>
          </p:nvPr>
        </p:nvSpPr>
        <p:spPr>
          <a:xfrm>
            <a:off x="2255000" y="2345700"/>
            <a:ext cx="5694600" cy="24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>
                <a:solidFill>
                  <a:schemeClr val="lt1"/>
                </a:solidFill>
              </a:rPr>
              <a:t>Eliminating data caps would leave to heavy congestion and higher prices, harming nearly all users in order to benefit a small amount of high usage users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>
                <a:solidFill>
                  <a:schemeClr val="lt1"/>
                </a:solidFill>
              </a:rPr>
              <a:t>We think that legislation allowing for more transparency for users and preventing content based discrimination is good! But the 2015 FCC rules are too broad and harm both consumers and companies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17"/>
          <p:cNvSpPr/>
          <p:nvPr/>
        </p:nvSpPr>
        <p:spPr>
          <a:xfrm>
            <a:off x="1800" y="-77600"/>
            <a:ext cx="2799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/>
          <p:nvPr>
            <p:ph type="title"/>
          </p:nvPr>
        </p:nvSpPr>
        <p:spPr>
          <a:xfrm>
            <a:off x="-68925" y="631425"/>
            <a:ext cx="9144000" cy="24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“Policy Issues in Data Caps and Usage-Based Pricing.” Federal Communications Commission - Open Internet Advisory Committee. August 20, 2013. </a:t>
            </a:r>
            <a:r>
              <a:rPr lang="en-GB" sz="1300" u="sng">
                <a:solidFill>
                  <a:schemeClr val="hlink"/>
                </a:solidFill>
                <a:hlinkClick r:id="rId3"/>
              </a:rPr>
              <a:t>https://transition.fcc.gov/redirect-transition/bureaus/cgb/oiac/oiac-2013-annual-report.pdf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Wheeler; Cluburn; Rosenworcel, “REPORT AND ORDER ON REMAND, DECLARATORY RULING, AND ORDER.” Federal Communications Commission. 12 Mar. 2015. </a:t>
            </a:r>
            <a:r>
              <a:rPr lang="en-GB" sz="1300" u="sng">
                <a:solidFill>
                  <a:schemeClr val="hlink"/>
                </a:solidFill>
                <a:hlinkClick r:id="rId4"/>
              </a:rPr>
              <a:t>https://canvas.eee.uci.edu/courses/71942/files/30176043?wrap=1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Morrison, Charles E.; Morrison, Emma H., “THE ECONOMICS OF DATA CAPS AND FREE DATA SERVICES IN MOBILE BROADBAND.” CTIA. 17 Aug. 2016. </a:t>
            </a:r>
            <a:r>
              <a:rPr lang="en-GB" sz="1300" u="sng">
                <a:solidFill>
                  <a:schemeClr val="hlink"/>
                </a:solidFill>
                <a:hlinkClick r:id="rId5"/>
              </a:rPr>
              <a:t>https://canvas.eee.uci.edu/courses/71942/files/30956860?wrap=1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-"/>
            </a:pPr>
            <a:r>
              <a:rPr lang="en-GB" sz="1300">
                <a:solidFill>
                  <a:schemeClr val="dk1"/>
                </a:solidFill>
              </a:rPr>
              <a:t>“FCC Should Track the Application of Fixed Internet Usage-Based Pricing and Help Improve Consumer Education.” United States Government Accountability Office. Nov. 2014. </a:t>
            </a:r>
            <a:r>
              <a:rPr lang="en-GB" sz="1300" u="sng">
                <a:solidFill>
                  <a:schemeClr val="hlink"/>
                </a:solidFill>
                <a:hlinkClick r:id="rId6"/>
              </a:rPr>
              <a:t>https://canvas.eee.uci.edu/courses/71942/files/30176042?wrap=1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192" name="Google Shape;192;p18"/>
          <p:cNvSpPr txBox="1"/>
          <p:nvPr>
            <p:ph idx="1" type="subTitle"/>
          </p:nvPr>
        </p:nvSpPr>
        <p:spPr>
          <a:xfrm>
            <a:off x="71700" y="237825"/>
            <a:ext cx="89478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Bibliography</a:t>
            </a:r>
            <a:endParaRPr/>
          </a:p>
        </p:txBody>
      </p:sp>
      <p:sp>
        <p:nvSpPr>
          <p:cNvPr id="193" name="Google Shape;193;p18"/>
          <p:cNvSpPr/>
          <p:nvPr/>
        </p:nvSpPr>
        <p:spPr>
          <a:xfrm>
            <a:off x="1800" y="-77600"/>
            <a:ext cx="243600" cy="52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0127_Lloyd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FA8DC"/>
      </a:accent1>
      <a:accent2>
        <a:srgbClr val="0B5394"/>
      </a:accent2>
      <a:accent3>
        <a:srgbClr val="073763"/>
      </a:accent3>
      <a:accent4>
        <a:srgbClr val="3D85C6"/>
      </a:accent4>
      <a:accent5>
        <a:srgbClr val="FFFFFF"/>
      </a:accent5>
      <a:accent6>
        <a:srgbClr val="FFFFFF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