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D736C44-D2BB-42F3-85B5-9CB2B6C2CA71}">
  <a:tblStyle styleId="{5D736C44-D2BB-42F3-85B5-9CB2B6C2CA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96d0ff49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96d0ff49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e34a010db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e34a010d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96d0ff49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96d0ff49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657b8c4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657b8c4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e18520e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e18520e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Nathan if he shows up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96d0ff49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96d0ff49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1afe3e3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1afe3e3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96d0ff49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96d0ff49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96d0ff49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96d0ff49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96d0ff497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96d0ff49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195d16b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195d16b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Alex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34a010db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34a010db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Alex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96d0ff49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96d0ff49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e18520ef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e18520ef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e18520ef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e18520ef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B6 F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inal Project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468350" y="4093175"/>
            <a:ext cx="62073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Shaila Mehta, Gina Liang, Dylan Ly, Alex Amadeo-Ranch, Andy Nguyen, Lelany Perez, Nathan Martinez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Graphs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7" name="Google Shape;157;p2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9" y="1415800"/>
            <a:ext cx="4561449" cy="282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2550" y="1415800"/>
            <a:ext cx="4561380" cy="28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Graphs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650" y="1304301"/>
            <a:ext cx="4557351" cy="28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50" y="1304300"/>
            <a:ext cx="4557351" cy="2817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492800" y="242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 </a:t>
            </a: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calculation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492800" y="697575"/>
            <a:ext cx="8004600" cy="12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Estimate the thickness of ice and/or ice composites needed to stop an iron micrometeoroid with density 8 g/cm^3 that is 3 cm in diameter traveling at 42 km/s.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492800" y="1351625"/>
            <a:ext cx="81822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 = ½ mv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dK = ½ dm × v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dm = ⍴ × dV → ∫dK =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½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⍴ v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∫dV →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 = ½ ⍴ v</a:t>
            </a:r>
            <a:r>
              <a:rPr baseline="30000"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×V</a:t>
            </a:r>
            <a:endParaRPr sz="1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7178850" y="1744925"/>
            <a:ext cx="13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V = 4/3πr</a:t>
            </a:r>
            <a:r>
              <a:rPr baseline="30000"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30000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492800" y="1732925"/>
            <a:ext cx="64785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 = ½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(8000)(42000)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× 4/3π(0.015)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9.98 × 10</a:t>
            </a:r>
            <a:r>
              <a:rPr baseline="30000"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 for meteoroid</a:t>
            </a:r>
            <a:endParaRPr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492800" y="2203425"/>
            <a:ext cx="16707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Assuming that our ideal sphere absorbs and dissipates 100% of the kinetic energy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2341100" y="2203425"/>
            <a:ext cx="602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= mgh, m = 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⍴V →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= ⍴Vgh</a:t>
            </a:r>
            <a:endParaRPr sz="1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77" name="Google Shape;177;p24"/>
          <p:cNvCxnSpPr/>
          <p:nvPr/>
        </p:nvCxnSpPr>
        <p:spPr>
          <a:xfrm>
            <a:off x="561050" y="2181575"/>
            <a:ext cx="8004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24"/>
          <p:cNvSpPr txBox="1"/>
          <p:nvPr/>
        </p:nvSpPr>
        <p:spPr>
          <a:xfrm>
            <a:off x="5363525" y="2281700"/>
            <a:ext cx="13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V = 4/3πr</a:t>
            </a:r>
            <a:r>
              <a:rPr baseline="30000"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30000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2341100" y="2594575"/>
            <a:ext cx="50562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⍴ = 917 kg/m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 = 6 m, g = 9.81 m/s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 = 0.0177 m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2341100" y="2991388"/>
            <a:ext cx="67857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= (917)(4/3π(0.0177)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)(9.81)(6) =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1.25 J/Sphere or  5.39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× 10</a:t>
            </a:r>
            <a:r>
              <a:rPr baseline="30000"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J/V</a:t>
            </a:r>
            <a:endParaRPr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1" name="Google Shape;181;p24"/>
          <p:cNvCxnSpPr/>
          <p:nvPr/>
        </p:nvCxnSpPr>
        <p:spPr>
          <a:xfrm>
            <a:off x="492800" y="3535225"/>
            <a:ext cx="8004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2" name="Google Shape;182;p24"/>
          <p:cNvSpPr txBox="1"/>
          <p:nvPr/>
        </p:nvSpPr>
        <p:spPr>
          <a:xfrm>
            <a:off x="561050" y="3666775"/>
            <a:ext cx="138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9.98 × 10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3" name="Google Shape;183;p24"/>
          <p:cNvCxnSpPr/>
          <p:nvPr/>
        </p:nvCxnSpPr>
        <p:spPr>
          <a:xfrm>
            <a:off x="492800" y="4080500"/>
            <a:ext cx="1444200" cy="12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24"/>
          <p:cNvSpPr txBox="1"/>
          <p:nvPr/>
        </p:nvSpPr>
        <p:spPr>
          <a:xfrm>
            <a:off x="413750" y="4080500"/>
            <a:ext cx="160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1.25 J / sphere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2016050" y="3857150"/>
            <a:ext cx="6353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7.984 ×10</a:t>
            </a:r>
            <a:r>
              <a:rPr baseline="30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spheres  × 0.0354 m = 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2.826336 × 10</a:t>
            </a:r>
            <a:r>
              <a:rPr baseline="30000"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"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meters</a:t>
            </a:r>
            <a:endParaRPr sz="1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6" name="Google Shape;186;p24"/>
          <p:cNvCxnSpPr/>
          <p:nvPr/>
        </p:nvCxnSpPr>
        <p:spPr>
          <a:xfrm flipH="1">
            <a:off x="4284800" y="4343825"/>
            <a:ext cx="98400" cy="141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7" name="Google Shape;187;p24"/>
          <p:cNvSpPr txBox="1"/>
          <p:nvPr/>
        </p:nvSpPr>
        <p:spPr>
          <a:xfrm>
            <a:off x="2721000" y="4419450"/>
            <a:ext cx="33744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diameter of single ice sphere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5483850" y="4159075"/>
            <a:ext cx="28854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 1.85 km thick of ice assuming an area of 1</a:t>
            </a:r>
            <a:r>
              <a:rPr lang="en" sz="18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</a:t>
            </a:r>
            <a:r>
              <a:rPr baseline="30000" lang="en" sz="18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7397300" y="1351635"/>
            <a:ext cx="13185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u="sng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311700" y="976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may be less consistent or less effective at dissipating impact energy compared to toilet paper</a:t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401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Times New Roman"/>
              <a:buChar char="●"/>
            </a:pP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reinforced spheres damage ranges</a:t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623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"/>
              <a:buFont typeface="Times New Roman"/>
              <a:buChar char="○"/>
            </a:pPr>
            <a:r>
              <a:rPr lang="en" sz="13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2 m: 5–70%</a:t>
            </a:r>
            <a:endParaRPr sz="13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623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"/>
              <a:buFont typeface="Times New Roman"/>
              <a:buChar char="○"/>
            </a:pPr>
            <a:r>
              <a:rPr lang="en" sz="13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4–6 m: up to 70%</a:t>
            </a:r>
            <a:endParaRPr sz="13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401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Times New Roman"/>
              <a:buChar char="●"/>
            </a:pP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Toilet paper reinforced spheres damage ranges</a:t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623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"/>
              <a:buFont typeface="Times New Roman"/>
              <a:buChar char="○"/>
            </a:pPr>
            <a:r>
              <a:rPr lang="en" sz="13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2 m: 1–5</a:t>
            </a:r>
            <a:endParaRPr sz="13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623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"/>
              <a:buFont typeface="Times New Roman"/>
              <a:buChar char="○"/>
            </a:pPr>
            <a:r>
              <a:rPr lang="en" sz="13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 4 m: up to 20%</a:t>
            </a:r>
            <a:endParaRPr sz="13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alanced reinforcement with both materials can be effective, especially when toilet paper is present in equal or greater amounts than plastic</a:t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401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Times New Roman"/>
              <a:buChar char="●"/>
            </a:pP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TP + 3 P at 6 meters resulted in only 5% damage an 2TP +2 P at 6 meters resulted in 1% </a:t>
            </a: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damage</a:t>
            </a: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while 1 TP + 3 P had 45% at the same height. </a:t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amount of ice needed to stop a meteoroid travelling at this speed is very impractical, even </a:t>
            </a: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</a:t>
            </a:r>
            <a:r>
              <a:rPr lang="en" sz="166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reinforcement taken into consideration.</a:t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66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Sources of </a:t>
            </a: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Error </a:t>
            </a:r>
            <a:endParaRPr b="1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26"/>
          <p:cNvSpPr txBox="1"/>
          <p:nvPr>
            <p:ph idx="1" type="body"/>
          </p:nvPr>
        </p:nvSpPr>
        <p:spPr>
          <a:xfrm>
            <a:off x="311700" y="1152475"/>
            <a:ext cx="641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Error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estimated amount of damage recorded is subjective from person to person and can be inaccurate.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Construction of the ice spheres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in ice could have been concentrated in one place of the sphere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Potentially inconsistent freezing patterns varying from sphere to sphere.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may have been melted before it was dropped.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outside could have fluctuated during the duration of the experiment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Samples were held with bare hands, slightly melting due to body heat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563" y="27403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Practical</a:t>
            </a: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Application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7"/>
          <p:cNvSpPr txBox="1"/>
          <p:nvPr>
            <p:ph idx="1" type="body"/>
          </p:nvPr>
        </p:nvSpPr>
        <p:spPr>
          <a:xfrm>
            <a:off x="311700" y="1017725"/>
            <a:ext cx="8520600" cy="39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4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Past Applications</a:t>
            </a:r>
            <a:endParaRPr sz="14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258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80"/>
              <a:buFont typeface="Times New Roman"/>
              <a:buChar char="●"/>
            </a:pPr>
            <a:r>
              <a:rPr lang="en" sz="14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Habbakuk</a:t>
            </a:r>
            <a:endParaRPr sz="14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project in WW2 by the British to construct an aircraft carrier out of a composite material pykrete, composed of ice and wood pulp, that would make slower melting rates and comparable strengths to concrete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Ultimately abandoned due to scale, no insulation for humans, and the environment it would be used in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4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Present/Modern Applications</a:t>
            </a:r>
            <a:endParaRPr sz="14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258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80"/>
              <a:buFont typeface="Times New Roman"/>
              <a:buChar char="●"/>
            </a:pPr>
            <a:r>
              <a:rPr lang="en" sz="14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Rebar in concrete to make buildings</a:t>
            </a:r>
            <a:endParaRPr sz="14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brittle concrete reinforced with steel provides higher tensile strength and prevents cracking or collapsing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258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80"/>
              <a:buFont typeface="Times New Roman"/>
              <a:buChar char="●"/>
            </a:pPr>
            <a:r>
              <a:rPr lang="en" sz="14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Fiberglass in Plastic Resin</a:t>
            </a:r>
            <a:endParaRPr sz="14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in boats, surfboards, aircraft components, car bodies, etc.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Provides for high strength, lightweight, durable material that can withstand large amounts of stress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258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80"/>
              <a:buFont typeface="Times New Roman"/>
              <a:buChar char="●"/>
            </a:pPr>
            <a:r>
              <a:rPr lang="en" sz="148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Carbon fiber reinforced polymers</a:t>
            </a:r>
            <a:endParaRPr sz="148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performance composites in aerospace and sports gear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in planes, rockets, and high performance cars (ex. F1 vehicles)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0832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95"/>
              <a:buFont typeface="Times New Roman"/>
              <a:buChar char="○"/>
            </a:pPr>
            <a:r>
              <a:rPr lang="en" sz="1295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strength to weight ratio and resistance to impact, deformation, fatigue</a:t>
            </a:r>
            <a:endParaRPr sz="1295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7950" y="153825"/>
            <a:ext cx="2186225" cy="13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0" y="4899625"/>
            <a:ext cx="9144000" cy="2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</a:rPr>
              <a:t>Barczak, N. (2024, September 24). </a:t>
            </a:r>
            <a:r>
              <a:rPr i="1" lang="en" sz="900">
                <a:solidFill>
                  <a:schemeClr val="lt1"/>
                </a:solidFill>
              </a:rPr>
              <a:t>Project Habbakuk: A ship from ice!</a:t>
            </a:r>
            <a:r>
              <a:rPr lang="en" sz="900">
                <a:solidFill>
                  <a:schemeClr val="lt1"/>
                </a:solidFill>
              </a:rPr>
              <a:t>. DMS Marine Consultant. https://www.dmsonline.us/project-habbakuk-a-ship-from-ice/ </a:t>
            </a:r>
            <a:endParaRPr sz="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 txBox="1"/>
          <p:nvPr/>
        </p:nvSpPr>
        <p:spPr>
          <a:xfrm>
            <a:off x="3391950" y="4281600"/>
            <a:ext cx="2360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  <a:endParaRPr sz="3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 S</a:t>
            </a: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tatement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on the Moon is essential for water, oxygen, and fuel production. Lunar craters where ice is mined are exposed to micrometeoroid (small, fast-moving space debris) impacts. Pure ice is brittle and may not withstand high-speed collisions. Waste materials (toilet paper, plastic bags) are commonly available on-site.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Task: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(1) Test if reinforcing ice with waste materials improves its resistance to impact damage, and (2) estimate the thickness of ice and/or ice composites needed to stop an iron micrometeoroid with density 8 g/cm^3 that is 3 cm in diameter traveling at 42 km/s.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Concepts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Hardness Change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Adding materials like toilet paper or plastic creates a composite material with the ice, which can reduce surface hardness but may also improve resistance to cracking/breaking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Impurities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waste materials act as impurities, disrupting the natural crystal structure of ice and potentially creating air pockets or uneven freezing, which alters its physical properties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Improved Toughness/Reinforcement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Char char="-"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While purity and hardness might decrease, the added materials can increase overall toughness by helping absorb impact energy and prevent sudden brittle failure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</a:t>
            </a: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Plan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87900" y="1337425"/>
            <a:ext cx="3816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 Provided: </a:t>
            </a:r>
            <a:endParaRPr b="1" sz="145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mold – 33 cavities for 1 inch diameter spheres.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Toilet paper – 5 sheets.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 storage bag – 1 bag.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2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4088950" y="1274300"/>
            <a:ext cx="4486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Plan:</a:t>
            </a:r>
            <a:endParaRPr b="1" sz="1450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rabi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different composite types: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Pure ice (control)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+ toilet paper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+ plastic strips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+ toilet paper + plastic strips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rabi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Vary reinforcement amount (weight percent) for each composite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rabi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Drop samples from two different heights to simulate different impact energies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rabi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Record: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Drop height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Estimated damage (%)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AutoNum type="alphaLcParenR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 for visual analysis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052751" y="2478498"/>
            <a:ext cx="1875250" cy="250030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1232725" y="4598600"/>
            <a:ext cx="1515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Ice sample mold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 Setup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9100" y="1017725"/>
            <a:ext cx="38163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Cut plastic bag into 56 equal strips.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Cut all 5 sheets of </a:t>
            </a: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toilet</a:t>
            </a: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paper into 10 equal strips for 50 total.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4088950" y="1274300"/>
            <a:ext cx="44862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825" y="109700"/>
            <a:ext cx="1875646" cy="140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5625" y="2149625"/>
            <a:ext cx="1583450" cy="211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2" y="2149637"/>
            <a:ext cx="1583450" cy="21112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3756675" y="159475"/>
            <a:ext cx="3827700" cy="46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●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Water samples: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 samples (3 per height) (3 heights)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●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TP: 1 per height per configuration, 2 heights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2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4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6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24/50 squares TP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●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Plastic: 1 per height per configuration, 2 heights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2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4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6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24/56 squares Plastic Bag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●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Combined: 1 per height per config, 2 heights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1 square of BOTH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2 squares of BOTH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3 squares of BOTH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4 squares of BOTH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total squares (20 P, 20 TP)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●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Asymmetric Combination: 1 per height per configuration, 2 heights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1 TP, 3 P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with 3 TP, 1 P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imes New Roman"/>
              <a:buChar char="○"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total squares (4 P, 4 TP)</a:t>
            </a:r>
            <a:endParaRPr sz="11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7363050" y="2179700"/>
            <a:ext cx="1694700" cy="18564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TOTALS: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48/50 TP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48/56 Plastic Bag Squares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33/33 sphere slots used</a:t>
            </a:r>
            <a:endParaRPr sz="11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345575" y="4260875"/>
            <a:ext cx="382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Plastic/TP strips		Prior to freezing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662000" y="1459325"/>
            <a:ext cx="14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Freezing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2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We Measured the Drop Heights</a:t>
            </a:r>
            <a:endParaRPr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87900" y="1337425"/>
            <a:ext cx="3816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Established that the barometric data from an iPhone is accurate within 1 cm for height.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○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Measured pressure on a table, then up a ruler 30 cm high. 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○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Found the change in height to be 31 cm, thus this is viable.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Times New Roman"/>
              <a:buChar char="●"/>
            </a:pPr>
            <a:r>
              <a:rPr lang="en" sz="12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Took pressure readings at drop sight from ground level and at each staircase corner. Will use relative height for kinetic energy calculations.</a:t>
            </a:r>
            <a:endParaRPr sz="125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2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4572000" y="1337425"/>
            <a:ext cx="42603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601" y="738602"/>
            <a:ext cx="1832025" cy="397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1627" y="738599"/>
            <a:ext cx="1832025" cy="397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00" y="3507625"/>
            <a:ext cx="3816300" cy="1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387900" y="4775275"/>
            <a:ext cx="399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Delta</a:t>
            </a:r>
            <a:r>
              <a:rPr lang="en">
                <a:solidFill>
                  <a:schemeClr val="dk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 is averaged, thus 4 meters per story.</a:t>
            </a:r>
            <a:endParaRPr>
              <a:solidFill>
                <a:schemeClr val="dk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11700" y="850350"/>
            <a:ext cx="243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</a:t>
            </a: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 = (RT/g)*ln(⍴1/⍴2)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2692100" y="738600"/>
            <a:ext cx="2432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 = 287.05 J/kgK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9.80665 m/s^2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= 293 K (68F)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7600450" y="1523700"/>
            <a:ext cx="132900" cy="14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7827300" y="2119900"/>
            <a:ext cx="132900" cy="14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8075163" y="2476125"/>
            <a:ext cx="132900" cy="14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8331075" y="2969550"/>
            <a:ext cx="132900" cy="14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8887200" y="3933325"/>
            <a:ext cx="132900" cy="14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8655475" y="3446825"/>
            <a:ext cx="132900" cy="146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Table I: Control</a:t>
            </a:r>
            <a:endParaRPr b="1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15" name="Google Shape;115;p19"/>
          <p:cNvGraphicFramePr/>
          <p:nvPr/>
        </p:nvGraphicFramePr>
        <p:xfrm>
          <a:off x="2589275" y="1378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{5D736C44-D2BB-42F3-85B5-9CB2B6C2CA71}</a:tableStyleId>
              </a:tblPr>
              <a:tblGrid>
                <a:gridCol w="1260675"/>
                <a:gridCol w="1306300"/>
                <a:gridCol w="1462725"/>
              </a:tblGrid>
              <a:tr h="498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Height (m)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Kinetic Energy (J)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Est. Damage (%)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0.1047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 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0.1047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0.8376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1.6752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1.6752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80%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2846625" y="913775"/>
            <a:ext cx="34740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Composition: Ice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26349" l="23721" r="10259" t="33188"/>
          <a:stretch/>
        </p:blipFill>
        <p:spPr>
          <a:xfrm>
            <a:off x="6932562" y="1140113"/>
            <a:ext cx="1789050" cy="14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6115088" y="2516238"/>
            <a:ext cx="34740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2 m , 60% Damage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b="33166" l="18781" r="31677" t="34684"/>
          <a:stretch/>
        </p:blipFill>
        <p:spPr>
          <a:xfrm>
            <a:off x="6896575" y="3003375"/>
            <a:ext cx="1911025" cy="165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6123225" y="4647575"/>
            <a:ext cx="34740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8 m, 5% Damage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6648496" y="535050"/>
            <a:ext cx="23016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Varying amount of damages with different heights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311700" y="1378675"/>
            <a:ext cx="20940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= mgh = E</a:t>
            </a:r>
            <a:r>
              <a:rPr baseline="-25000" lang="en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Kinetic</a:t>
            </a:r>
            <a:endParaRPr baseline="-25000"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Table II: </a:t>
            </a: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Toilet</a:t>
            </a: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Paper + Plastic</a:t>
            </a:r>
            <a:endParaRPr b="1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28" name="Google Shape;128;p20"/>
          <p:cNvGraphicFramePr/>
          <p:nvPr/>
        </p:nvGraphicFramePr>
        <p:xfrm>
          <a:off x="670850" y="1531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{5D736C44-D2BB-42F3-85B5-9CB2B6C2CA71}</a:tableStyleId>
              </a:tblPr>
              <a:tblGrid>
                <a:gridCol w="971775"/>
                <a:gridCol w="805950"/>
                <a:gridCol w="835150"/>
                <a:gridCol w="935150"/>
              </a:tblGrid>
              <a:tr h="645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Amount of TP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Height (m)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Kinetic Energy (J)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Est. Damage (%)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0.8376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0.8376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0.8376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713025" y="1066175"/>
            <a:ext cx="34740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Composition: 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Toilet</a:t>
            </a: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Paper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30" name="Google Shape;130;p20"/>
          <p:cNvGraphicFramePr/>
          <p:nvPr/>
        </p:nvGraphicFramePr>
        <p:xfrm>
          <a:off x="4486013" y="1531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{5D736C44-D2BB-42F3-85B5-9CB2B6C2CA71}</a:tableStyleId>
              </a:tblPr>
              <a:tblGrid>
                <a:gridCol w="924425"/>
                <a:gridCol w="766525"/>
                <a:gridCol w="876075"/>
                <a:gridCol w="981000"/>
              </a:tblGrid>
              <a:tr h="674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Amount of Plastic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Height (m)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Kinetic Energy (J)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Est. Damage (%)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1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55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3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4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0.8376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4523025" y="1066175"/>
            <a:ext cx="34740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Composition: Plastic</a:t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13157" l="19477" r="21324" t="47812"/>
          <a:stretch/>
        </p:blipFill>
        <p:spPr>
          <a:xfrm>
            <a:off x="6670875" y="144975"/>
            <a:ext cx="2283725" cy="20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6647200" y="31600"/>
            <a:ext cx="15654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Plastic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2 m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5% Damage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4">
            <a:alphaModFix/>
          </a:blip>
          <a:srcRect b="18027" l="19483" r="21318" t="48112"/>
          <a:stretch/>
        </p:blipFill>
        <p:spPr>
          <a:xfrm>
            <a:off x="141900" y="950550"/>
            <a:ext cx="2283725" cy="1741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94000" y="869800"/>
            <a:ext cx="15654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Toilet Paper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2 m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1% Damage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5">
            <a:alphaModFix/>
          </a:blip>
          <a:srcRect b="25536" l="23546" r="22112" t="43473"/>
          <a:stretch/>
        </p:blipFill>
        <p:spPr>
          <a:xfrm>
            <a:off x="159300" y="3476025"/>
            <a:ext cx="2096250" cy="15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94000" y="3384400"/>
            <a:ext cx="15654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Toilet Paper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4 m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20% Damage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6">
            <a:alphaModFix/>
          </a:blip>
          <a:srcRect b="27308" l="0" r="45661" t="41703"/>
          <a:stretch/>
        </p:blipFill>
        <p:spPr>
          <a:xfrm>
            <a:off x="6943425" y="3399825"/>
            <a:ext cx="2096250" cy="15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6875800" y="3308200"/>
            <a:ext cx="15654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Plastic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6 m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70% Damage</a:t>
            </a:r>
            <a:endParaRPr sz="1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Table III: Mix</a:t>
            </a:r>
            <a:endParaRPr b="1" u="sng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45" name="Google Shape;145;p21"/>
          <p:cNvGraphicFramePr/>
          <p:nvPr/>
        </p:nvGraphicFramePr>
        <p:xfrm>
          <a:off x="290925" y="997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{5D736C44-D2BB-42F3-85B5-9CB2B6C2CA71}</a:tableStyleId>
              </a:tblPr>
              <a:tblGrid>
                <a:gridCol w="1326475"/>
                <a:gridCol w="1002550"/>
                <a:gridCol w="792725"/>
                <a:gridCol w="887625"/>
              </a:tblGrid>
              <a:tr h="744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Composition of Mix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Height (m)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Kinetic Energy (J)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Est. Damage (%)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TP + 1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TP + 1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TP + 2 P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TP + 2 P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1.2564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1"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9138"/>
                    </a:solidFill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TP + 3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TP + 3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TP + 4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TP + 4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1662525" y="608975"/>
            <a:ext cx="5032800" cy="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Composition: Mix of </a:t>
            </a:r>
            <a:r>
              <a:rPr lang="en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Toilet</a:t>
            </a:r>
            <a:r>
              <a:rPr lang="en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Paper and Plastic </a:t>
            </a:r>
            <a:endParaRPr sz="1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47" name="Google Shape;147;p21"/>
          <p:cNvGraphicFramePr/>
          <p:nvPr/>
        </p:nvGraphicFramePr>
        <p:xfrm>
          <a:off x="4558125" y="997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{5D736C44-D2BB-42F3-85B5-9CB2B6C2CA71}</a:tableStyleId>
              </a:tblPr>
              <a:tblGrid>
                <a:gridCol w="1362350"/>
                <a:gridCol w="1029675"/>
                <a:gridCol w="814150"/>
                <a:gridCol w="911650"/>
              </a:tblGrid>
              <a:tr h="678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Composition of Mix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Height (m)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Kinetic Energy (J)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Est. Damage (%)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0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TP + 1 P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TP + 1 P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TP + 3 P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0.4188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TP + 3 P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1.2564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sz="12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b="32015" l="24928" r="27993" t="37043"/>
          <a:stretch/>
        </p:blipFill>
        <p:spPr>
          <a:xfrm>
            <a:off x="4923975" y="3353125"/>
            <a:ext cx="1341775" cy="11758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" name="Google Shape;149;p21"/>
          <p:cNvSpPr txBox="1"/>
          <p:nvPr/>
        </p:nvSpPr>
        <p:spPr>
          <a:xfrm>
            <a:off x="4695375" y="4581175"/>
            <a:ext cx="1845000" cy="5727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Toilet Paper + 2 Plastic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6 m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1% Damage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6676575" y="4581175"/>
            <a:ext cx="18450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Toilet Paper + 1 Plastic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H: 6 m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75% Damage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4">
            <a:alphaModFix/>
          </a:blip>
          <a:srcRect b="14911" l="19128" r="23601" t="48507"/>
          <a:stretch/>
        </p:blipFill>
        <p:spPr>
          <a:xfrm>
            <a:off x="6745425" y="3353125"/>
            <a:ext cx="1501125" cy="127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